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43891200" cy="32918400"/>
  <p:notesSz cx="6858000" cy="9144000"/>
  <p:custDataLst>
    <p:tags r:id="rId6"/>
  </p:custDataLst>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D80D"/>
    <a:srgbClr val="3174C5"/>
    <a:srgbClr val="009B7A"/>
    <a:srgbClr val="492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0" d="100"/>
          <a:sy n="30" d="100"/>
        </p:scale>
        <p:origin x="144" y="1854"/>
      </p:cViewPr>
      <p:guideLst>
        <p:guide orient="horz" pos="10368"/>
        <p:guide pos="13824"/>
      </p:guideLst>
    </p:cSldViewPr>
  </p:slideViewPr>
  <p:notesTextViewPr>
    <p:cViewPr>
      <p:scale>
        <a:sx n="1" d="1"/>
        <a:sy n="1" d="1"/>
      </p:scale>
      <p:origin x="0" y="0"/>
    </p:cViewPr>
  </p:notesText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b="0">
                <a:latin typeface="Arial" pitchFamily="34" charset="0"/>
                <a:cs typeface="Arial" pitchFamily="34" charset="0"/>
              </a:defRPr>
            </a:pPr>
            <a:r>
              <a:rPr lang="en-US" sz="2800" b="0" dirty="0">
                <a:latin typeface="Arial" pitchFamily="34" charset="0"/>
                <a:cs typeface="Arial" pitchFamily="34" charset="0"/>
              </a:rPr>
              <a:t>Impact of Eye-Catching</a:t>
            </a:r>
            <a:r>
              <a:rPr lang="en-US" sz="2800" b="0" baseline="0" dirty="0">
                <a:latin typeface="Arial" pitchFamily="34" charset="0"/>
                <a:cs typeface="Arial" pitchFamily="34" charset="0"/>
              </a:rPr>
              <a:t> Visuals on Poster Viewership</a:t>
            </a:r>
            <a:endParaRPr lang="en-US" sz="2800" b="0" dirty="0">
              <a:latin typeface="Arial" pitchFamily="34" charset="0"/>
              <a:cs typeface="Arial" pitchFamily="34" charset="0"/>
            </a:endParaRPr>
          </a:p>
        </c:rich>
      </c:tx>
      <c:layout>
        <c:manualLayout>
          <c:xMode val="edge"/>
          <c:yMode val="edge"/>
          <c:x val="0.17982040573657573"/>
          <c:y val="6.7226890756302518E-2"/>
        </c:manualLayout>
      </c:layout>
      <c:overlay val="0"/>
    </c:title>
    <c:autoTitleDeleted val="0"/>
    <c:plotArea>
      <c:layout/>
      <c:lineChart>
        <c:grouping val="standard"/>
        <c:varyColors val="0"/>
        <c:ser>
          <c:idx val="1"/>
          <c:order val="0"/>
          <c:tx>
            <c:strRef>
              <c:f>Sheet1!$B$1</c:f>
              <c:strCache>
                <c:ptCount val="1"/>
                <c:pt idx="0">
                  <c:v>Number Eye-Catching Figures/Pictures</c:v>
                </c:pt>
              </c:strCache>
            </c:strRef>
          </c:tx>
          <c:spPr>
            <a:ln>
              <a:solidFill>
                <a:schemeClr val="tx1"/>
              </a:solidFill>
            </a:ln>
          </c:spPr>
          <c:marker>
            <c:spPr>
              <a:solidFill>
                <a:schemeClr val="tx1"/>
              </a:solidFill>
              <a:ln>
                <a:solidFill>
                  <a:schemeClr val="tx1"/>
                </a:solidFill>
              </a:ln>
            </c:spPr>
          </c:marker>
          <c:val>
            <c:numRef>
              <c:f>Sheet1!$B$2:$B$4</c:f>
              <c:numCache>
                <c:formatCode>General</c:formatCode>
                <c:ptCount val="3"/>
                <c:pt idx="0">
                  <c:v>17</c:v>
                </c:pt>
                <c:pt idx="1">
                  <c:v>58</c:v>
                </c:pt>
                <c:pt idx="2">
                  <c:v>74</c:v>
                </c:pt>
              </c:numCache>
            </c:numRef>
          </c:val>
          <c:smooth val="0"/>
        </c:ser>
        <c:dLbls>
          <c:showLegendKey val="0"/>
          <c:showVal val="0"/>
          <c:showCatName val="0"/>
          <c:showSerName val="0"/>
          <c:showPercent val="0"/>
          <c:showBubbleSize val="0"/>
        </c:dLbls>
        <c:marker val="1"/>
        <c:smooth val="0"/>
        <c:axId val="90397312"/>
        <c:axId val="94111232"/>
      </c:lineChart>
      <c:catAx>
        <c:axId val="90397312"/>
        <c:scaling>
          <c:orientation val="minMax"/>
        </c:scaling>
        <c:delete val="0"/>
        <c:axPos val="b"/>
        <c:title>
          <c:tx>
            <c:rich>
              <a:bodyPr/>
              <a:lstStyle/>
              <a:p>
                <a:pPr>
                  <a:defRPr sz="2800" b="0">
                    <a:latin typeface="Arial" pitchFamily="34" charset="0"/>
                    <a:cs typeface="Arial" pitchFamily="34" charset="0"/>
                  </a:defRPr>
                </a:pPr>
                <a:r>
                  <a:rPr lang="en-US" sz="2800" b="0" dirty="0">
                    <a:latin typeface="Arial" pitchFamily="34" charset="0"/>
                    <a:cs typeface="Arial" pitchFamily="34" charset="0"/>
                  </a:rPr>
                  <a:t>Number</a:t>
                </a:r>
                <a:r>
                  <a:rPr lang="en-US" sz="2800" b="0" baseline="0" dirty="0">
                    <a:latin typeface="Arial" pitchFamily="34" charset="0"/>
                    <a:cs typeface="Arial" pitchFamily="34" charset="0"/>
                  </a:rPr>
                  <a:t> of Figures/Pictures</a:t>
                </a:r>
                <a:endParaRPr lang="en-US" sz="2800" b="0" dirty="0">
                  <a:latin typeface="Arial" pitchFamily="34" charset="0"/>
                  <a:cs typeface="Arial" pitchFamily="34" charset="0"/>
                </a:endParaRPr>
              </a:p>
            </c:rich>
          </c:tx>
          <c:layout/>
          <c:overlay val="0"/>
        </c:title>
        <c:majorTickMark val="out"/>
        <c:minorTickMark val="none"/>
        <c:tickLblPos val="nextTo"/>
        <c:crossAx val="94111232"/>
        <c:crosses val="autoZero"/>
        <c:auto val="1"/>
        <c:lblAlgn val="ctr"/>
        <c:lblOffset val="100"/>
        <c:noMultiLvlLbl val="0"/>
      </c:catAx>
      <c:valAx>
        <c:axId val="94111232"/>
        <c:scaling>
          <c:orientation val="minMax"/>
          <c:max val="100"/>
        </c:scaling>
        <c:delete val="0"/>
        <c:axPos val="l"/>
        <c:majorGridlines>
          <c:spPr>
            <a:ln>
              <a:noFill/>
            </a:ln>
          </c:spPr>
        </c:majorGridlines>
        <c:title>
          <c:tx>
            <c:rich>
              <a:bodyPr rot="-5400000" vert="horz"/>
              <a:lstStyle/>
              <a:p>
                <a:pPr>
                  <a:defRPr sz="2800" b="0">
                    <a:latin typeface="Arial" pitchFamily="34" charset="0"/>
                    <a:cs typeface="Arial" pitchFamily="34" charset="0"/>
                  </a:defRPr>
                </a:pPr>
                <a:r>
                  <a:rPr lang="en-US" sz="2800" b="0" dirty="0">
                    <a:latin typeface="Arial" pitchFamily="34" charset="0"/>
                    <a:cs typeface="Arial" pitchFamily="34" charset="0"/>
                  </a:rPr>
                  <a:t>Frequency</a:t>
                </a:r>
                <a:r>
                  <a:rPr lang="en-US" sz="2800" b="0" baseline="0" dirty="0">
                    <a:latin typeface="Arial" pitchFamily="34" charset="0"/>
                    <a:cs typeface="Arial" pitchFamily="34" charset="0"/>
                  </a:rPr>
                  <a:t> of Poster Views</a:t>
                </a:r>
                <a:endParaRPr lang="en-US" sz="2800" b="0" dirty="0">
                  <a:latin typeface="Arial" pitchFamily="34" charset="0"/>
                  <a:cs typeface="Arial" pitchFamily="34" charset="0"/>
                </a:endParaRPr>
              </a:p>
            </c:rich>
          </c:tx>
          <c:layout/>
          <c:overlay val="0"/>
        </c:title>
        <c:numFmt formatCode="General" sourceLinked="1"/>
        <c:majorTickMark val="out"/>
        <c:minorTickMark val="none"/>
        <c:tickLblPos val="nextTo"/>
        <c:crossAx val="90397312"/>
        <c:crosses val="autoZero"/>
        <c:crossBetween val="between"/>
      </c:valAx>
      <c:spPr>
        <a:ln>
          <a:noFill/>
        </a:ln>
      </c:spPr>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1059468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289675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291646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345957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53698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1618687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952803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1394779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4170752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2535473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dirty="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5E4ADA-1831-462B-B4DC-A7D62DDE3544}" type="datetimeFigureOut">
              <a:rPr lang="en-US" smtClean="0"/>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086FD9-DB50-4798-B108-69D45F4F65C0}" type="slidenum">
              <a:rPr lang="en-US" smtClean="0"/>
              <a:t>‹#›</a:t>
            </a:fld>
            <a:endParaRPr lang="en-US" dirty="0"/>
          </a:p>
        </p:txBody>
      </p:sp>
    </p:spTree>
    <p:extLst>
      <p:ext uri="{BB962C8B-B14F-4D97-AF65-F5344CB8AC3E}">
        <p14:creationId xmlns:p14="http://schemas.microsoft.com/office/powerpoint/2010/main" val="2756800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855E4ADA-1831-462B-B4DC-A7D62DDE3544}" type="datetimeFigureOut">
              <a:rPr lang="en-US" smtClean="0"/>
              <a:t>4/30/2018</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E9086FD9-DB50-4798-B108-69D45F4F65C0}" type="slidenum">
              <a:rPr lang="en-US" smtClean="0"/>
              <a:t>‹#›</a:t>
            </a:fld>
            <a:endParaRPr lang="en-US" dirty="0"/>
          </a:p>
        </p:txBody>
      </p:sp>
    </p:spTree>
    <p:extLst>
      <p:ext uri="{BB962C8B-B14F-4D97-AF65-F5344CB8AC3E}">
        <p14:creationId xmlns:p14="http://schemas.microsoft.com/office/powerpoint/2010/main" val="321661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b="0" i="0" u="none"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b="0" i="0" u="none"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sciencedirect.com/science/article/pii/S2049080116301303" TargetMode="External"/><Relationship Id="rId3" Type="http://schemas.openxmlformats.org/officeDocument/2006/relationships/chart" Target="../charts/chart1.xml"/><Relationship Id="rId7" Type="http://schemas.openxmlformats.org/officeDocument/2006/relationships/hyperlink" Target="https://nau.edu/undergraduate-research/poster-presentation-tips/" TargetMode="External"/><Relationship Id="rId12" Type="http://schemas.openxmlformats.org/officeDocument/2006/relationships/hyperlink" Target="mailto:sonny@attitudecommunications.com" TargetMode="External"/><Relationship Id="rId2" Type="http://schemas.openxmlformats.org/officeDocument/2006/relationships/hyperlink" Target="http://colinpurrington.com/wp-content/uploads/2011/09/scientific-poster-advice-purrington.pdf" TargetMode="External"/><Relationship Id="rId1" Type="http://schemas.openxmlformats.org/officeDocument/2006/relationships/slideLayout" Target="../slideLayouts/slideLayout1.xml"/><Relationship Id="rId6" Type="http://schemas.openxmlformats.org/officeDocument/2006/relationships/hyperlink" Target="http://colinpurrington.com/wp-content/uploads/2011/09/conference-poster-tips-infographic.jpg" TargetMode="External"/><Relationship Id="rId11" Type="http://schemas.openxmlformats.org/officeDocument/2006/relationships/hyperlink" Target="http://utposter.com/" TargetMode="External"/><Relationship Id="rId5" Type="http://schemas.openxmlformats.org/officeDocument/2006/relationships/hyperlink" Target="http://www.ccmr.cornell.edu/" TargetMode="External"/><Relationship Id="rId10" Type="http://schemas.openxmlformats.org/officeDocument/2006/relationships/hyperlink" Target="mailto:order@utposter.com" TargetMode="External"/><Relationship Id="rId4" Type="http://schemas.openxmlformats.org/officeDocument/2006/relationships/hyperlink" Target="http://www.abainternational.org/events/annual/chicago2016/poster-guidelines.aspx" TargetMode="External"/><Relationship Id="rId9" Type="http://schemas.openxmlformats.org/officeDocument/2006/relationships/hyperlink" Target="http://www.utposte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990600" y="1371600"/>
            <a:ext cx="41986199"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37" tIns="0" rIns="137137" bIns="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9600" b="1" dirty="0" smtClean="0">
                <a:solidFill>
                  <a:srgbClr val="3174C5"/>
                </a:solidFill>
                <a:latin typeface="+mj-lt"/>
              </a:rPr>
              <a:t>Presenting a Poster: Tips and Guidelines</a:t>
            </a:r>
          </a:p>
          <a:p>
            <a:pPr algn="ctr" eaLnBrk="1" hangingPunct="1"/>
            <a:r>
              <a:rPr lang="en-US" sz="3200" dirty="0" smtClean="0">
                <a:solidFill>
                  <a:schemeClr val="tx2">
                    <a:lumMod val="75000"/>
                  </a:schemeClr>
                </a:solidFill>
                <a:latin typeface="+mj-lt"/>
              </a:rPr>
              <a:t>Presenters Names (Your name goes here)</a:t>
            </a:r>
          </a:p>
          <a:p>
            <a:pPr algn="ctr" eaLnBrk="1" hangingPunct="1"/>
            <a:endParaRPr lang="en-US" sz="4000" dirty="0">
              <a:solidFill>
                <a:srgbClr val="3174C5"/>
              </a:solidFill>
              <a:latin typeface="+mj-lt"/>
            </a:endParaRPr>
          </a:p>
        </p:txBody>
      </p:sp>
      <p:sp>
        <p:nvSpPr>
          <p:cNvPr id="15" name="Rectangle 14"/>
          <p:cNvSpPr/>
          <p:nvPr/>
        </p:nvSpPr>
        <p:spPr>
          <a:xfrm>
            <a:off x="11684000" y="4572000"/>
            <a:ext cx="20574000" cy="914400"/>
          </a:xfrm>
          <a:prstGeom prst="rect">
            <a:avLst/>
          </a:prstGeom>
          <a:solidFill>
            <a:srgbClr val="3174C5"/>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CA" sz="4000" b="1" dirty="0" smtClean="0">
                <a:solidFill>
                  <a:schemeClr val="bg1"/>
                </a:solidFill>
                <a:latin typeface="+mj-lt"/>
              </a:rPr>
              <a:t>PROCEDURE</a:t>
            </a:r>
            <a:endParaRPr lang="en-US" sz="4000" b="1" dirty="0">
              <a:solidFill>
                <a:schemeClr val="bg1"/>
              </a:solidFill>
              <a:latin typeface="+mj-lt"/>
            </a:endParaRPr>
          </a:p>
        </p:txBody>
      </p:sp>
      <p:sp>
        <p:nvSpPr>
          <p:cNvPr id="16" name="Text Box 190"/>
          <p:cNvSpPr txBox="1">
            <a:spLocks noChangeArrowheads="1"/>
          </p:cNvSpPr>
          <p:nvPr/>
        </p:nvSpPr>
        <p:spPr bwMode="auto">
          <a:xfrm>
            <a:off x="11684000" y="5486400"/>
            <a:ext cx="20574000" cy="25526794"/>
          </a:xfrm>
          <a:prstGeom prst="rect">
            <a:avLst/>
          </a:prstGeom>
          <a:solidFill>
            <a:schemeClr val="bg1"/>
          </a:solidFill>
          <a:ln w="3175">
            <a:solidFill>
              <a:srgbClr val="3174C5"/>
            </a:solidFill>
          </a:ln>
          <a:effectLst/>
        </p:spPr>
        <p:txBody>
          <a:bodyPr wrap="square" lIns="137137" tIns="137137" rIns="137137"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800" dirty="0" smtClean="0"/>
              <a:t/>
            </a:r>
            <a:br>
              <a:rPr lang="en-US" sz="2800" dirty="0" smtClean="0"/>
            </a:br>
            <a:r>
              <a:rPr lang="en-US" sz="2800" dirty="0" smtClean="0"/>
              <a:t>     In </a:t>
            </a:r>
            <a:r>
              <a:rPr lang="en-US" sz="2800" dirty="0"/>
              <a:t>this section you will describe what you did.  Talk about the intervention(s) and strategies that were used.  Include any revisions that were made during implementation. </a:t>
            </a:r>
            <a:r>
              <a:rPr lang="en-US" sz="2800" dirty="0" smtClean="0"/>
              <a:t>Remember that because you are describing something that you have already done you should write using past tense.  As with other sections, keep your explanations brief but, ensure clarity and provide enough detail that someone reading your poster could replicate your procedure.    </a:t>
            </a:r>
          </a:p>
          <a:p>
            <a:r>
              <a:rPr lang="en-US" sz="2800" dirty="0" smtClean="0"/>
              <a:t> </a:t>
            </a:r>
            <a:endParaRPr lang="en-US" sz="2800" dirty="0"/>
          </a:p>
          <a:p>
            <a:r>
              <a:rPr lang="en-US" sz="2800" dirty="0" smtClean="0"/>
              <a:t>     Your </a:t>
            </a:r>
            <a:r>
              <a:rPr lang="en-US" sz="2800" dirty="0"/>
              <a:t>poster should also be </a:t>
            </a:r>
            <a:r>
              <a:rPr lang="en-US" sz="2800" dirty="0" smtClean="0"/>
              <a:t>organized for </a:t>
            </a:r>
            <a:r>
              <a:rPr lang="en-US" sz="2800" dirty="0"/>
              <a:t>clarity.   Organize the text to go from left to right and top to bottom, just like the sections are set up on this </a:t>
            </a:r>
            <a:r>
              <a:rPr lang="en-US" sz="2800" dirty="0" smtClean="0"/>
              <a:t>template, beginning in the top left with your introduction.  </a:t>
            </a:r>
            <a:r>
              <a:rPr lang="en-US" sz="2800" dirty="0"/>
              <a:t>There are a number of other considerations that will increase the readability of your poster.  Fortunately, for the ABAJam Staff Training Event, staff from across the Toronto Autism Services partnership </a:t>
            </a:r>
            <a:r>
              <a:rPr lang="en-US" sz="2800" dirty="0" smtClean="0"/>
              <a:t>will be using </a:t>
            </a:r>
            <a:r>
              <a:rPr lang="en-US" sz="2800" dirty="0"/>
              <a:t>this template which uses appropriate font sizes, text and background colours.  Font sizes differ by main title, heading and body text.  Main titles should be visible from </a:t>
            </a:r>
            <a:r>
              <a:rPr lang="en-US" sz="2800" dirty="0" smtClean="0"/>
              <a:t>five </a:t>
            </a:r>
            <a:r>
              <a:rPr lang="en-US" sz="2800" dirty="0"/>
              <a:t>feet away. Subheadings can be smaller, with the body text being the smallest. On this template, the Main Title is 96-pt Calibri (Heading) blue text, subheadings are 40-pt. Calibri (Heading) white text and the body is 28-pt Arial in black.  These are the settings that should be used on your poster.  If you are comfortable using PowerPoint, you can type directly onto this template or </a:t>
            </a:r>
            <a:r>
              <a:rPr lang="en-US" sz="2800" dirty="0" smtClean="0"/>
              <a:t>you can copy/paste </a:t>
            </a:r>
            <a:r>
              <a:rPr lang="en-US" sz="2800" dirty="0"/>
              <a:t>from a Word document, making sure to select “Use Destination Theme” when pasting.  Ensure that you have the correct fonts and sizes described above by right-clicking in the text and change the size, font or colour to match the </a:t>
            </a:r>
            <a:r>
              <a:rPr lang="en-US" sz="2800" dirty="0" smtClean="0"/>
              <a:t>specifications, </a:t>
            </a:r>
            <a:r>
              <a:rPr lang="en-US" sz="2800" dirty="0"/>
              <a:t>if necessary.         </a:t>
            </a:r>
          </a:p>
          <a:p>
            <a:pPr>
              <a:spcAft>
                <a:spcPts val="1799"/>
              </a:spcAft>
            </a:pPr>
            <a:endParaRPr lang="en-US" sz="2800" dirty="0" smtClean="0">
              <a:latin typeface="Arial" pitchFamily="34" charset="0"/>
              <a:ea typeface="Microsoft Sans Serif" pitchFamily="34" charset="0"/>
              <a:cs typeface="Arial" pitchFamily="34" charset="0"/>
            </a:endParaRPr>
          </a:p>
          <a:p>
            <a:pPr>
              <a:spcAft>
                <a:spcPts val="1799"/>
              </a:spcAft>
            </a:pPr>
            <a:r>
              <a:rPr lang="en-US" sz="2800" dirty="0" smtClean="0">
                <a:latin typeface="Arial" pitchFamily="34" charset="0"/>
                <a:ea typeface="Microsoft Sans Serif" pitchFamily="34" charset="0"/>
                <a:cs typeface="Arial" pitchFamily="34" charset="0"/>
              </a:rPr>
              <a:t> </a:t>
            </a:r>
            <a:endParaRPr lang="en-CA" sz="2800" dirty="0">
              <a:latin typeface="Arial" pitchFamily="34" charset="0"/>
              <a:cs typeface="Arial" pitchFamily="34" charset="0"/>
            </a:endParaRPr>
          </a:p>
        </p:txBody>
      </p:sp>
      <p:sp>
        <p:nvSpPr>
          <p:cNvPr id="9" name="Text Box 189"/>
          <p:cNvSpPr txBox="1">
            <a:spLocks noChangeArrowheads="1"/>
          </p:cNvSpPr>
          <p:nvPr/>
        </p:nvSpPr>
        <p:spPr bwMode="auto">
          <a:xfrm>
            <a:off x="32918400" y="5467298"/>
            <a:ext cx="9143999" cy="7334302"/>
          </a:xfrm>
          <a:prstGeom prst="rect">
            <a:avLst/>
          </a:prstGeom>
          <a:solidFill>
            <a:schemeClr val="bg1"/>
          </a:solidFill>
          <a:ln w="3175">
            <a:solidFill>
              <a:srgbClr val="3174C5"/>
            </a:solidFill>
          </a:ln>
          <a:effectLst/>
        </p:spPr>
        <p:txBody>
          <a:bodyPr wrap="square" lIns="274320" tIns="274320" rIns="274320" bIns="27432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800" dirty="0" smtClean="0"/>
              <a:t>     The </a:t>
            </a:r>
            <a:r>
              <a:rPr lang="en-US" sz="2800" dirty="0"/>
              <a:t>results section is where you will present your outcomes.  Figures and other visuals can be very effective in presenting the results.  A great visual, such as a graph or picture, can really increase the esthetic value of your poster and draw readers in.  However, be wary of images downloaded from the internet.  </a:t>
            </a:r>
            <a:r>
              <a:rPr lang="en-US" sz="2800" dirty="0" smtClean="0"/>
              <a:t>They </a:t>
            </a:r>
            <a:r>
              <a:rPr lang="en-US" sz="2800" dirty="0"/>
              <a:t>may be subject to copyright restrictions and often are of poor quality.  If you are importing images they should be in TIF or JPG format.  Keep graphs simple and remove extra text such as legends; title and labels are sufficient.  On your graph(s), </a:t>
            </a:r>
            <a:r>
              <a:rPr lang="en-US" sz="2800" dirty="0" smtClean="0"/>
              <a:t>make sure </a:t>
            </a:r>
            <a:r>
              <a:rPr lang="en-US" sz="2800" dirty="0"/>
              <a:t>that the title and labels are no smaller than the body text (i.e., 28-pt. on this template) as figures and pictures should also be visible from three feet.  Your visuals can be placed under the text of the Procedure section where there is more room.      </a:t>
            </a:r>
          </a:p>
        </p:txBody>
      </p:sp>
      <p:sp>
        <p:nvSpPr>
          <p:cNvPr id="10" name="Rectangle 9"/>
          <p:cNvSpPr/>
          <p:nvPr/>
        </p:nvSpPr>
        <p:spPr>
          <a:xfrm>
            <a:off x="32918401" y="4552898"/>
            <a:ext cx="9143999" cy="914400"/>
          </a:xfrm>
          <a:prstGeom prst="rect">
            <a:avLst/>
          </a:prstGeom>
          <a:solidFill>
            <a:srgbClr val="3174C5"/>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000" b="1" dirty="0" smtClean="0">
                <a:solidFill>
                  <a:schemeClr val="bg1"/>
                </a:solidFill>
                <a:latin typeface="+mj-lt"/>
              </a:rPr>
              <a:t>RESULTS</a:t>
            </a:r>
            <a:endParaRPr lang="en-US" sz="4000" b="1" dirty="0">
              <a:solidFill>
                <a:schemeClr val="bg1"/>
              </a:solidFill>
              <a:latin typeface="+mj-lt"/>
            </a:endParaRPr>
          </a:p>
        </p:txBody>
      </p:sp>
      <p:sp>
        <p:nvSpPr>
          <p:cNvPr id="24" name="Text Box 189"/>
          <p:cNvSpPr txBox="1">
            <a:spLocks noChangeArrowheads="1"/>
          </p:cNvSpPr>
          <p:nvPr/>
        </p:nvSpPr>
        <p:spPr bwMode="auto">
          <a:xfrm>
            <a:off x="32918400" y="14173200"/>
            <a:ext cx="9143999" cy="10420092"/>
          </a:xfrm>
          <a:prstGeom prst="rect">
            <a:avLst/>
          </a:prstGeom>
          <a:solidFill>
            <a:schemeClr val="bg1"/>
          </a:solidFill>
          <a:ln w="3175">
            <a:solidFill>
              <a:srgbClr val="3174C5"/>
            </a:solidFill>
          </a:ln>
          <a:effectLst/>
        </p:spPr>
        <p:txBody>
          <a:bodyPr wrap="square" lIns="274320" tIns="274320" rIns="274320" bIns="27432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800" dirty="0" smtClean="0"/>
              <a:t>     In the Discussion section you </a:t>
            </a:r>
            <a:r>
              <a:rPr lang="en-US" sz="2800" dirty="0"/>
              <a:t>have </a:t>
            </a:r>
            <a:r>
              <a:rPr lang="en-US" sz="2800" dirty="0" smtClean="0"/>
              <a:t>the </a:t>
            </a:r>
            <a:r>
              <a:rPr lang="en-US" sz="2800" dirty="0"/>
              <a:t>opportunity to talk about how your results relate to the question or issue you raised in the introduction.  Your conclusions should come directly from what your data showed in the results.  This is also the place to comment on any confounding variables or limitations.  Try to link your work to the research literature and put forward some future directions.  Avoid simply restating your results as you will have just covered them in the section before.  </a:t>
            </a:r>
            <a:endParaRPr lang="en-US" sz="2800" dirty="0" smtClean="0"/>
          </a:p>
          <a:p>
            <a:endParaRPr lang="en-US" sz="2800" dirty="0"/>
          </a:p>
          <a:p>
            <a:r>
              <a:rPr lang="en-US" sz="2800" dirty="0" smtClean="0"/>
              <a:t>     Now </a:t>
            </a:r>
            <a:r>
              <a:rPr lang="en-US" sz="2800" dirty="0"/>
              <a:t>that you have got all of your </a:t>
            </a:r>
            <a:r>
              <a:rPr lang="en-US" sz="2800" dirty="0" smtClean="0"/>
              <a:t>content, don’t forget to carefully proofread.  </a:t>
            </a:r>
            <a:r>
              <a:rPr lang="en-US" sz="2800" dirty="0"/>
              <a:t>Check for </a:t>
            </a:r>
            <a:r>
              <a:rPr lang="en-US" sz="2800" dirty="0" smtClean="0"/>
              <a:t>flow</a:t>
            </a:r>
            <a:r>
              <a:rPr lang="en-US" sz="2800" smtClean="0"/>
              <a:t>, grammar and </a:t>
            </a:r>
            <a:r>
              <a:rPr lang="en-US" sz="2800" dirty="0"/>
              <a:t>annoying little typos, too.   To </a:t>
            </a:r>
            <a:r>
              <a:rPr lang="en-US" sz="2800" dirty="0" smtClean="0"/>
              <a:t>accompany your poster</a:t>
            </a:r>
            <a:r>
              <a:rPr lang="en-US" sz="2800" dirty="0"/>
              <a:t>, you should prepare two additional things:  </a:t>
            </a:r>
            <a:r>
              <a:rPr lang="en-US" sz="2800" dirty="0" smtClean="0"/>
              <a:t>a 1-page handout and </a:t>
            </a:r>
            <a:r>
              <a:rPr lang="en-US" sz="2800" dirty="0"/>
              <a:t>a 3-5 minute talk about your poster content.  </a:t>
            </a:r>
            <a:r>
              <a:rPr lang="en-US" sz="2800" dirty="0" smtClean="0"/>
              <a:t>You can create a separate handout or simply provide a letter-sized </a:t>
            </a:r>
            <a:r>
              <a:rPr lang="en-US" sz="2800" dirty="0"/>
              <a:t>copy of your poster for readers to take </a:t>
            </a:r>
            <a:r>
              <a:rPr lang="en-US" sz="2800" dirty="0" smtClean="0"/>
              <a:t>home, just ensure the correct  size (i.e., 8.5” x 11”) is selected in “Print Preferences” when printing.   The talk </a:t>
            </a:r>
            <a:r>
              <a:rPr lang="en-US" sz="2800" dirty="0"/>
              <a:t>does not have to be </a:t>
            </a:r>
            <a:r>
              <a:rPr lang="en-US" sz="2800" dirty="0" smtClean="0"/>
              <a:t>a formal speech </a:t>
            </a:r>
            <a:r>
              <a:rPr lang="en-US" sz="2800" dirty="0"/>
              <a:t>but, it is a good idea to have your thoughts together so you can tell interested parties about your amazing </a:t>
            </a:r>
            <a:r>
              <a:rPr lang="en-US" sz="2800" dirty="0" smtClean="0"/>
              <a:t>work</a:t>
            </a:r>
            <a:r>
              <a:rPr lang="en-US" sz="2800" dirty="0"/>
              <a:t>.</a:t>
            </a:r>
            <a:r>
              <a:rPr lang="en-US" sz="2800" dirty="0" smtClean="0"/>
              <a:t> </a:t>
            </a:r>
            <a:endParaRPr lang="en-US" sz="2800" dirty="0"/>
          </a:p>
        </p:txBody>
      </p:sp>
      <p:sp>
        <p:nvSpPr>
          <p:cNvPr id="26" name="Rectangle 25"/>
          <p:cNvSpPr/>
          <p:nvPr/>
        </p:nvSpPr>
        <p:spPr>
          <a:xfrm>
            <a:off x="32918401" y="13258800"/>
            <a:ext cx="9143999" cy="914400"/>
          </a:xfrm>
          <a:prstGeom prst="rect">
            <a:avLst/>
          </a:prstGeom>
          <a:solidFill>
            <a:srgbClr val="3174C5"/>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000" b="1" dirty="0" smtClean="0">
                <a:solidFill>
                  <a:schemeClr val="bg1"/>
                </a:solidFill>
                <a:latin typeface="+mj-lt"/>
              </a:rPr>
              <a:t>DISCUSSION</a:t>
            </a:r>
            <a:endParaRPr lang="en-US" sz="4000" b="1" dirty="0">
              <a:solidFill>
                <a:schemeClr val="bg1"/>
              </a:solidFill>
              <a:latin typeface="+mj-lt"/>
            </a:endParaRPr>
          </a:p>
        </p:txBody>
      </p:sp>
      <p:sp>
        <p:nvSpPr>
          <p:cNvPr id="29" name="Text Box 189"/>
          <p:cNvSpPr txBox="1">
            <a:spLocks noChangeArrowheads="1"/>
          </p:cNvSpPr>
          <p:nvPr/>
        </p:nvSpPr>
        <p:spPr bwMode="auto">
          <a:xfrm>
            <a:off x="32918400" y="26060400"/>
            <a:ext cx="9143999" cy="4933692"/>
          </a:xfrm>
          <a:prstGeom prst="rect">
            <a:avLst/>
          </a:prstGeom>
          <a:solidFill>
            <a:schemeClr val="bg1"/>
          </a:solidFill>
          <a:ln w="3175">
            <a:solidFill>
              <a:srgbClr val="3174C5"/>
            </a:solidFill>
          </a:ln>
          <a:effectLst/>
        </p:spPr>
        <p:txBody>
          <a:bodyPr wrap="square" lIns="274320" tIns="274320" rIns="274320" bIns="274320">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800" dirty="0" smtClean="0"/>
              <a:t>     Remember </a:t>
            </a:r>
            <a:r>
              <a:rPr lang="en-US" sz="2800" dirty="0"/>
              <a:t>to give credit where credit is due.  Add references for any books, articles or other sources of information used.  This can take up a lot of space on a poster, so it is acceptable to use a smaller font for your reference list.  Acknowledge the contributions of colleagues and others who helped make this poster possible</a:t>
            </a:r>
            <a:r>
              <a:rPr lang="en-US" sz="2800" dirty="0" smtClean="0"/>
              <a:t>.</a:t>
            </a:r>
          </a:p>
          <a:p>
            <a:endParaRPr lang="en-US" sz="1600" dirty="0" smtClean="0"/>
          </a:p>
          <a:p>
            <a:pPr>
              <a:lnSpc>
                <a:spcPct val="115000"/>
              </a:lnSpc>
              <a:spcAft>
                <a:spcPts val="1000"/>
              </a:spcAft>
            </a:pPr>
            <a:r>
              <a:rPr lang="en-US" sz="1400" dirty="0" smtClean="0">
                <a:latin typeface="Arial" panose="020B0604020202020204" pitchFamily="34" charset="0"/>
                <a:ea typeface="Calibri"/>
                <a:cs typeface="Arial" panose="020B0604020202020204" pitchFamily="34" charset="0"/>
              </a:rPr>
              <a:t>Cornell University (n.d.).  Scientific poster design.  Retrieved from </a:t>
            </a:r>
            <a:r>
              <a:rPr lang="en-US" sz="1400" u="sng" dirty="0" smtClean="0">
                <a:solidFill>
                  <a:srgbClr val="0000FF"/>
                </a:solidFill>
                <a:latin typeface="Arial" panose="020B0604020202020204" pitchFamily="34" charset="0"/>
                <a:ea typeface="Calibri"/>
                <a:cs typeface="Arial" panose="020B0604020202020204" pitchFamily="34" charset="0"/>
              </a:rPr>
              <a:t>http://hsp.berkeley.edu/sites/default/files/ScientificPosters.pdf</a:t>
            </a:r>
            <a:endParaRPr lang="en-US" sz="1400" dirty="0" smtClean="0">
              <a:latin typeface="Arial" panose="020B0604020202020204" pitchFamily="34" charset="0"/>
              <a:ea typeface="Calibri"/>
              <a:cs typeface="Arial" panose="020B0604020202020204" pitchFamily="34" charset="0"/>
            </a:endParaRPr>
          </a:p>
          <a:p>
            <a:pPr>
              <a:lnSpc>
                <a:spcPct val="115000"/>
              </a:lnSpc>
              <a:spcAft>
                <a:spcPts val="1000"/>
              </a:spcAft>
            </a:pPr>
            <a:r>
              <a:rPr lang="en-US" sz="1400" dirty="0" smtClean="0">
                <a:latin typeface="Arial" panose="020B0604020202020204" pitchFamily="34" charset="0"/>
                <a:ea typeface="Calibri"/>
                <a:cs typeface="Arial" panose="020B0604020202020204" pitchFamily="34" charset="0"/>
              </a:rPr>
              <a:t>Gundogan</a:t>
            </a:r>
            <a:r>
              <a:rPr lang="en-US" sz="1400" dirty="0">
                <a:latin typeface="Arial" panose="020B0604020202020204" pitchFamily="34" charset="0"/>
                <a:ea typeface="Calibri"/>
                <a:cs typeface="Arial" panose="020B0604020202020204" pitchFamily="34" charset="0"/>
              </a:rPr>
              <a:t>, B., et al. (2016).  How to make an academic poster.  Annals of Medicine and Surgery, 11, 69-71.</a:t>
            </a:r>
          </a:p>
          <a:p>
            <a:pPr>
              <a:lnSpc>
                <a:spcPct val="115000"/>
              </a:lnSpc>
              <a:spcAft>
                <a:spcPts val="1000"/>
              </a:spcAft>
            </a:pPr>
            <a:r>
              <a:rPr lang="en-US" sz="1400" dirty="0">
                <a:latin typeface="Arial" panose="020B0604020202020204" pitchFamily="34" charset="0"/>
                <a:ea typeface="Calibri"/>
                <a:cs typeface="Arial" panose="020B0604020202020204" pitchFamily="34" charset="0"/>
              </a:rPr>
              <a:t>Purrington, C. (n.d.). Scientific poster advice.  Retrieved from </a:t>
            </a:r>
            <a:r>
              <a:rPr lang="en-US" sz="1400" u="sng" dirty="0">
                <a:solidFill>
                  <a:srgbClr val="0000FF"/>
                </a:solidFill>
                <a:latin typeface="Arial" panose="020B0604020202020204" pitchFamily="34" charset="0"/>
                <a:ea typeface="Calibri"/>
                <a:cs typeface="Arial" panose="020B0604020202020204" pitchFamily="34" charset="0"/>
                <a:hlinkClick r:id="rId2"/>
              </a:rPr>
              <a:t>http://colinpurrington.com/wp-content/uploads/2011/09/scientific-poster-advice-purrington.pdf</a:t>
            </a:r>
            <a:endParaRPr lang="en-US" sz="1400" dirty="0">
              <a:latin typeface="Arial" panose="020B0604020202020204" pitchFamily="34" charset="0"/>
              <a:ea typeface="Calibri"/>
              <a:cs typeface="Arial" panose="020B0604020202020204" pitchFamily="34" charset="0"/>
            </a:endParaRPr>
          </a:p>
          <a:p>
            <a:endParaRPr lang="en-US" sz="2800" dirty="0"/>
          </a:p>
        </p:txBody>
      </p:sp>
      <p:sp>
        <p:nvSpPr>
          <p:cNvPr id="31" name="Rectangle 30"/>
          <p:cNvSpPr/>
          <p:nvPr/>
        </p:nvSpPr>
        <p:spPr>
          <a:xfrm>
            <a:off x="32918401" y="25146000"/>
            <a:ext cx="9143999" cy="914400"/>
          </a:xfrm>
          <a:prstGeom prst="rect">
            <a:avLst/>
          </a:prstGeom>
          <a:solidFill>
            <a:srgbClr val="3174C5"/>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000" b="1" dirty="0" smtClean="0">
                <a:solidFill>
                  <a:schemeClr val="bg1"/>
                </a:solidFill>
                <a:latin typeface="+mj-lt"/>
              </a:rPr>
              <a:t>REFERENCES &amp; AKNOWLEDGEMENTS</a:t>
            </a:r>
            <a:endParaRPr lang="en-US" sz="4000" b="1" dirty="0">
              <a:solidFill>
                <a:schemeClr val="bg1"/>
              </a:solidFill>
              <a:latin typeface="+mj-lt"/>
            </a:endParaRPr>
          </a:p>
        </p:txBody>
      </p:sp>
      <p:sp>
        <p:nvSpPr>
          <p:cNvPr id="5" name="Text Box 189"/>
          <p:cNvSpPr txBox="1">
            <a:spLocks noChangeArrowheads="1"/>
          </p:cNvSpPr>
          <p:nvPr/>
        </p:nvSpPr>
        <p:spPr bwMode="auto">
          <a:xfrm>
            <a:off x="1828800" y="5409993"/>
            <a:ext cx="9143998" cy="11430001"/>
          </a:xfrm>
          <a:prstGeom prst="rect">
            <a:avLst/>
          </a:prstGeom>
          <a:solidFill>
            <a:schemeClr val="bg1"/>
          </a:solidFill>
          <a:ln w="3175">
            <a:solidFill>
              <a:srgbClr val="3174C5"/>
            </a:solidFill>
          </a:ln>
          <a:effectLst/>
        </p:spPr>
        <p:txBody>
          <a:bodyPr wrap="square" lIns="274320" tIns="548640" rIns="274320"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800" dirty="0" smtClean="0"/>
              <a:t>     Presenting </a:t>
            </a:r>
            <a:r>
              <a:rPr lang="en-US" sz="2800" dirty="0"/>
              <a:t>a poster at the ABAJam Staff Training Event is a great opportunity for you to share information about a service you have provided, procedure you used with a client or to present a case study.  If you are thinking about creating a poster, there is no shortage of advice on the internet and in academic journals.  On this </a:t>
            </a:r>
            <a:r>
              <a:rPr lang="en-US" sz="2800" dirty="0" smtClean="0"/>
              <a:t>template are some </a:t>
            </a:r>
            <a:r>
              <a:rPr lang="en-US" sz="2800" dirty="0"/>
              <a:t>of the top tips for making a </a:t>
            </a:r>
            <a:r>
              <a:rPr lang="en-US" sz="2800" dirty="0" smtClean="0"/>
              <a:t>poster from the literature and internet.  </a:t>
            </a:r>
          </a:p>
          <a:p>
            <a:endParaRPr lang="en-US" sz="2800" dirty="0"/>
          </a:p>
          <a:p>
            <a:r>
              <a:rPr lang="en-US" sz="2800" dirty="0" smtClean="0"/>
              <a:t>     First</a:t>
            </a:r>
            <a:r>
              <a:rPr lang="en-US" sz="2800" dirty="0"/>
              <a:t>, your introduction should include some general information on the topic and outline the main points you will be discussing in your poster.  Write the introduction as if your audience does not have prior knowledge </a:t>
            </a:r>
            <a:r>
              <a:rPr lang="en-US" sz="2800" dirty="0" smtClean="0"/>
              <a:t>of your topic, </a:t>
            </a:r>
            <a:r>
              <a:rPr lang="en-US" sz="2800" dirty="0"/>
              <a:t>but limit background information that may bore </a:t>
            </a:r>
            <a:r>
              <a:rPr lang="en-US" sz="2800" dirty="0" smtClean="0"/>
              <a:t>readers</a:t>
            </a:r>
            <a:r>
              <a:rPr lang="en-US" sz="2800" dirty="0"/>
              <a:t>.  The goal is to hook your audience within the first 1-3 sentences of your introduction to keep them reading.  After all, they will be reading for up to 1000 words on your poster.  That being said, in terms of content, less is more.  Somewhere between 500-800 words is ideal, which works outs to 100-200 words per section.  </a:t>
            </a:r>
          </a:p>
          <a:p>
            <a:pPr>
              <a:defRPr/>
            </a:pPr>
            <a:endParaRPr lang="en-US" sz="2800" dirty="0">
              <a:latin typeface="Arial" pitchFamily="34" charset="0"/>
              <a:ea typeface="Microsoft Sans Serif" pitchFamily="34" charset="0"/>
              <a:cs typeface="Arial" pitchFamily="34" charset="0"/>
            </a:endParaRPr>
          </a:p>
          <a:p>
            <a:pPr>
              <a:defRPr/>
            </a:pPr>
            <a:endParaRPr lang="en-US" sz="2800" dirty="0">
              <a:latin typeface="Arial" pitchFamily="34" charset="0"/>
              <a:ea typeface="Microsoft Sans Serif" pitchFamily="34" charset="0"/>
              <a:cs typeface="Arial" pitchFamily="34" charset="0"/>
            </a:endParaRPr>
          </a:p>
          <a:p>
            <a:pPr>
              <a:defRPr/>
            </a:pPr>
            <a:endParaRPr lang="en-CA" sz="2800" dirty="0"/>
          </a:p>
        </p:txBody>
      </p:sp>
      <p:sp>
        <p:nvSpPr>
          <p:cNvPr id="6" name="Rectangle 5"/>
          <p:cNvSpPr/>
          <p:nvPr/>
        </p:nvSpPr>
        <p:spPr>
          <a:xfrm>
            <a:off x="1828801" y="4572000"/>
            <a:ext cx="9143998" cy="914400"/>
          </a:xfrm>
          <a:prstGeom prst="rect">
            <a:avLst/>
          </a:prstGeom>
          <a:solidFill>
            <a:srgbClr val="3174C5"/>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000" b="1" dirty="0" smtClean="0">
                <a:solidFill>
                  <a:schemeClr val="bg1"/>
                </a:solidFill>
                <a:latin typeface="+mj-lt"/>
              </a:rPr>
              <a:t>INTRODUCTION</a:t>
            </a:r>
            <a:endParaRPr lang="en-US" sz="4000" b="1" dirty="0">
              <a:solidFill>
                <a:schemeClr val="bg1"/>
              </a:solidFill>
              <a:latin typeface="+mj-lt"/>
            </a:endParaRPr>
          </a:p>
        </p:txBody>
      </p:sp>
      <p:sp>
        <p:nvSpPr>
          <p:cNvPr id="32" name="Text Box 189"/>
          <p:cNvSpPr txBox="1">
            <a:spLocks noChangeArrowheads="1"/>
          </p:cNvSpPr>
          <p:nvPr/>
        </p:nvSpPr>
        <p:spPr bwMode="auto">
          <a:xfrm>
            <a:off x="1828801" y="17962681"/>
            <a:ext cx="9143998" cy="12763397"/>
          </a:xfrm>
          <a:prstGeom prst="rect">
            <a:avLst/>
          </a:prstGeom>
          <a:solidFill>
            <a:schemeClr val="bg1"/>
          </a:solidFill>
          <a:ln w="3175">
            <a:solidFill>
              <a:srgbClr val="3174C5"/>
            </a:solidFill>
          </a:ln>
          <a:effectLst/>
        </p:spPr>
        <p:txBody>
          <a:bodyPr wrap="square" lIns="274320" tIns="548640" rIns="274320" bIns="137137">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800" dirty="0" smtClean="0"/>
              <a:t>     In </a:t>
            </a:r>
            <a:r>
              <a:rPr lang="en-US" sz="2800" dirty="0"/>
              <a:t>your Methods section you will discuss what you did and with whom.  Include information about the setting, population, duration, operational definitions of behaviour(s), materials and data collection methods used.  Again, do not go into excessive detail here but, outline the important parameters.  </a:t>
            </a:r>
          </a:p>
        </p:txBody>
      </p:sp>
      <p:sp>
        <p:nvSpPr>
          <p:cNvPr id="33" name="Rectangle 32"/>
          <p:cNvSpPr/>
          <p:nvPr/>
        </p:nvSpPr>
        <p:spPr>
          <a:xfrm>
            <a:off x="1828801" y="17297194"/>
            <a:ext cx="9143998" cy="952603"/>
          </a:xfrm>
          <a:prstGeom prst="rect">
            <a:avLst/>
          </a:prstGeom>
          <a:solidFill>
            <a:srgbClr val="3174C5"/>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000" b="1" dirty="0" smtClean="0">
                <a:solidFill>
                  <a:schemeClr val="bg1"/>
                </a:solidFill>
                <a:latin typeface="+mj-lt"/>
              </a:rPr>
              <a:t>METHOD</a:t>
            </a:r>
            <a:endParaRPr lang="en-US" sz="4000" b="1" dirty="0">
              <a:solidFill>
                <a:schemeClr val="bg1"/>
              </a:solidFill>
              <a:latin typeface="+mj-lt"/>
            </a:endParaRPr>
          </a:p>
        </p:txBody>
      </p:sp>
      <p:grpSp>
        <p:nvGrpSpPr>
          <p:cNvPr id="12" name="Group 11"/>
          <p:cNvGrpSpPr/>
          <p:nvPr/>
        </p:nvGrpSpPr>
        <p:grpSpPr>
          <a:xfrm>
            <a:off x="15087600" y="13258800"/>
            <a:ext cx="13716000" cy="7772400"/>
            <a:chOff x="15087600" y="11430000"/>
            <a:chExt cx="13716000" cy="7772400"/>
          </a:xfrm>
        </p:grpSpPr>
        <p:graphicFrame>
          <p:nvGraphicFramePr>
            <p:cNvPr id="17" name="Chart 16"/>
            <p:cNvGraphicFramePr/>
            <p:nvPr>
              <p:extLst>
                <p:ext uri="{D42A27DB-BD31-4B8C-83A1-F6EECF244321}">
                  <p14:modId xmlns:p14="http://schemas.microsoft.com/office/powerpoint/2010/main" val="1307654116"/>
                </p:ext>
              </p:extLst>
            </p:nvPr>
          </p:nvGraphicFramePr>
          <p:xfrm>
            <a:off x="17599023" y="12268908"/>
            <a:ext cx="8769351" cy="5409994"/>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15087600" y="11430000"/>
              <a:ext cx="13716000" cy="7772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p:cNvGrpSpPr/>
          <p:nvPr/>
        </p:nvGrpSpPr>
        <p:grpSpPr>
          <a:xfrm>
            <a:off x="15087600" y="21488400"/>
            <a:ext cx="13716000" cy="7772400"/>
            <a:chOff x="15087600" y="19564092"/>
            <a:chExt cx="13716000" cy="7772400"/>
          </a:xfrm>
        </p:grpSpPr>
        <p:sp>
          <p:nvSpPr>
            <p:cNvPr id="2" name="TextBox 1"/>
            <p:cNvSpPr txBox="1"/>
            <p:nvPr/>
          </p:nvSpPr>
          <p:spPr>
            <a:xfrm>
              <a:off x="16497299" y="20116800"/>
              <a:ext cx="10972800" cy="523220"/>
            </a:xfrm>
            <a:prstGeom prst="rect">
              <a:avLst/>
            </a:prstGeom>
            <a:noFill/>
          </p:spPr>
          <p:txBody>
            <a:bodyPr wrap="square" rtlCol="0">
              <a:spAutoFit/>
            </a:bodyPr>
            <a:lstStyle/>
            <a:p>
              <a:pPr algn="ctr"/>
              <a:r>
                <a:rPr lang="en-US" sz="2800" dirty="0" smtClean="0">
                  <a:latin typeface="Arial" pitchFamily="34" charset="0"/>
                  <a:cs typeface="Arial" pitchFamily="34" charset="0"/>
                </a:rPr>
                <a:t>Helpful Websites</a:t>
              </a:r>
              <a:endParaRPr lang="en-US" sz="2800" dirty="0">
                <a:latin typeface="Arial" pitchFamily="34" charset="0"/>
                <a:cs typeface="Arial" pitchFamily="34" charset="0"/>
              </a:endParaRPr>
            </a:p>
          </p:txBody>
        </p:sp>
        <p:sp>
          <p:nvSpPr>
            <p:cNvPr id="3" name="TextBox 2"/>
            <p:cNvSpPr txBox="1"/>
            <p:nvPr/>
          </p:nvSpPr>
          <p:spPr>
            <a:xfrm>
              <a:off x="15582898" y="20811947"/>
              <a:ext cx="13220701" cy="4832092"/>
            </a:xfrm>
            <a:prstGeom prst="rect">
              <a:avLst/>
            </a:prstGeom>
            <a:noFill/>
          </p:spPr>
          <p:txBody>
            <a:bodyPr wrap="square" rtlCol="0">
              <a:spAutoFit/>
            </a:bodyPr>
            <a:lstStyle/>
            <a:p>
              <a:r>
                <a:rPr lang="en-CA" sz="2800" dirty="0"/>
                <a:t> </a:t>
              </a:r>
              <a:endParaRPr lang="en-US" sz="2800" dirty="0"/>
            </a:p>
            <a:p>
              <a:pPr marL="457200" indent="-457200">
                <a:buFont typeface="Arial" pitchFamily="34" charset="0"/>
                <a:buChar char="•"/>
              </a:pPr>
              <a:r>
                <a:rPr lang="en-CA" sz="2800" u="sng" dirty="0" smtClean="0">
                  <a:latin typeface="Arial" pitchFamily="34" charset="0"/>
                  <a:cs typeface="Arial" pitchFamily="34" charset="0"/>
                  <a:hlinkClick r:id="rId4"/>
                </a:rPr>
                <a:t>www.abainternational.org/events/annual/chicago2016/poster-guidelines.aspx</a:t>
              </a:r>
              <a:r>
                <a:rPr lang="en-CA" sz="2800" dirty="0" smtClean="0">
                  <a:latin typeface="Arial" pitchFamily="34" charset="0"/>
                  <a:cs typeface="Arial" pitchFamily="34" charset="0"/>
                </a:rPr>
                <a:t> </a:t>
              </a:r>
              <a:endParaRPr lang="en-US" sz="2800" dirty="0">
                <a:latin typeface="Arial" pitchFamily="34" charset="0"/>
                <a:cs typeface="Arial" pitchFamily="34" charset="0"/>
              </a:endParaRPr>
            </a:p>
            <a:p>
              <a:pPr indent="-457200">
                <a:buFont typeface="Arial" pitchFamily="34" charset="0"/>
                <a:buChar char="•"/>
              </a:pPr>
              <a:r>
                <a:rPr lang="en-US" sz="2800" dirty="0" smtClean="0">
                  <a:latin typeface="Arial" pitchFamily="34" charset="0"/>
                  <a:cs typeface="Arial" pitchFamily="34" charset="0"/>
                  <a:hlinkClick r:id="rId5"/>
                </a:rPr>
                <a:t>www.ccmr.cornell.edu</a:t>
              </a:r>
              <a:endParaRPr lang="en-US" sz="2800" dirty="0" smtClean="0">
                <a:latin typeface="Arial" pitchFamily="34" charset="0"/>
                <a:cs typeface="Arial" pitchFamily="34" charset="0"/>
              </a:endParaRPr>
            </a:p>
            <a:p>
              <a:pPr indent="-457200">
                <a:buFont typeface="Arial" pitchFamily="34" charset="0"/>
                <a:buChar char="•"/>
              </a:pPr>
              <a:r>
                <a:rPr lang="en-CA" sz="2800" u="sng" dirty="0">
                  <a:latin typeface="Arial" pitchFamily="34" charset="0"/>
                  <a:cs typeface="Arial" pitchFamily="34" charset="0"/>
                  <a:hlinkClick r:id="rId6"/>
                </a:rPr>
                <a:t>http://colinpurrington.com/wp-content/uploads/2011/09/conference-poster-tips-infographic.jpg</a:t>
              </a:r>
              <a:r>
                <a:rPr lang="en-CA" sz="2800" dirty="0">
                  <a:latin typeface="Arial" pitchFamily="34" charset="0"/>
                  <a:cs typeface="Arial" pitchFamily="34" charset="0"/>
                </a:rPr>
                <a:t> </a:t>
              </a:r>
              <a:endParaRPr lang="en-US" sz="2800" dirty="0">
                <a:latin typeface="Arial" pitchFamily="34" charset="0"/>
                <a:cs typeface="Arial" pitchFamily="34" charset="0"/>
              </a:endParaRPr>
            </a:p>
            <a:p>
              <a:pPr indent="-457200">
                <a:buFont typeface="Arial" pitchFamily="34" charset="0"/>
                <a:buChar char="•"/>
              </a:pPr>
              <a:r>
                <a:rPr lang="en-CA" sz="2800" u="sng" dirty="0" smtClean="0">
                  <a:latin typeface="Arial" pitchFamily="34" charset="0"/>
                  <a:cs typeface="Arial" pitchFamily="34" charset="0"/>
                  <a:hlinkClick r:id="rId2"/>
                </a:rPr>
                <a:t>http</a:t>
              </a:r>
              <a:r>
                <a:rPr lang="en-CA" sz="2800" u="sng" dirty="0">
                  <a:latin typeface="Arial" pitchFamily="34" charset="0"/>
                  <a:cs typeface="Arial" pitchFamily="34" charset="0"/>
                  <a:hlinkClick r:id="rId2"/>
                </a:rPr>
                <a:t>://</a:t>
              </a:r>
              <a:r>
                <a:rPr lang="en-CA" sz="2800" u="sng" dirty="0" smtClean="0">
                  <a:latin typeface="Arial" pitchFamily="34" charset="0"/>
                  <a:cs typeface="Arial" pitchFamily="34" charset="0"/>
                  <a:hlinkClick r:id="rId2"/>
                </a:rPr>
                <a:t>colinpurrington.com/wp-content/uploads/2011/09/scientific-poster-advice-purrington.pdf</a:t>
              </a:r>
              <a:endParaRPr lang="en-CA" sz="2800" u="sng" dirty="0" smtClean="0">
                <a:latin typeface="Arial" pitchFamily="34" charset="0"/>
                <a:cs typeface="Arial" pitchFamily="34" charset="0"/>
              </a:endParaRPr>
            </a:p>
            <a:p>
              <a:pPr indent="-457200">
                <a:buFont typeface="Arial" pitchFamily="34" charset="0"/>
                <a:buChar char="•"/>
              </a:pPr>
              <a:r>
                <a:rPr lang="en-CA" sz="2800" u="sng" dirty="0" smtClean="0">
                  <a:latin typeface="Arial" pitchFamily="34" charset="0"/>
                  <a:cs typeface="Arial" pitchFamily="34" charset="0"/>
                  <a:hlinkClick r:id="rId7"/>
                </a:rPr>
                <a:t>https</a:t>
              </a:r>
              <a:r>
                <a:rPr lang="en-CA" sz="2800" u="sng" dirty="0">
                  <a:latin typeface="Arial" pitchFamily="34" charset="0"/>
                  <a:cs typeface="Arial" pitchFamily="34" charset="0"/>
                  <a:hlinkClick r:id="rId7"/>
                </a:rPr>
                <a:t>://nau.edu/undergraduate-research/poster-presentation-tips/</a:t>
              </a:r>
              <a:endParaRPr lang="en-US" sz="2800" dirty="0">
                <a:latin typeface="Arial" pitchFamily="34" charset="0"/>
                <a:cs typeface="Arial" pitchFamily="34" charset="0"/>
              </a:endParaRPr>
            </a:p>
            <a:p>
              <a:pPr marL="457200" indent="-457200">
                <a:buFont typeface="Arial" pitchFamily="34" charset="0"/>
                <a:buChar char="•"/>
              </a:pPr>
              <a:r>
                <a:rPr lang="en-CA" sz="2800" u="sng" dirty="0" smtClean="0">
                  <a:latin typeface="Arial" pitchFamily="34" charset="0"/>
                  <a:cs typeface="Arial" pitchFamily="34" charset="0"/>
                  <a:hlinkClick r:id="rId8"/>
                </a:rPr>
                <a:t>www.sciencedirect.com/science/article/pii/S2049080116301303</a:t>
              </a:r>
              <a:endParaRPr lang="en-US" sz="2800" dirty="0">
                <a:latin typeface="Arial" pitchFamily="34" charset="0"/>
                <a:cs typeface="Arial" pitchFamily="34" charset="0"/>
              </a:endParaRPr>
            </a:p>
            <a:p>
              <a:pPr marL="457200" indent="-457200">
                <a:buFont typeface="Arial" pitchFamily="34" charset="0"/>
                <a:buChar char="•"/>
              </a:pPr>
              <a:r>
                <a:rPr lang="en-CA" sz="2800" dirty="0">
                  <a:latin typeface="Arial" pitchFamily="34" charset="0"/>
                  <a:cs typeface="Arial" pitchFamily="34" charset="0"/>
                </a:rPr>
                <a:t> </a:t>
              </a:r>
              <a:r>
                <a:rPr lang="en-US" sz="2800" dirty="0" smtClean="0">
                  <a:latin typeface="Arial" pitchFamily="34" charset="0"/>
                  <a:cs typeface="Arial" pitchFamily="34" charset="0"/>
                  <a:hlinkClick r:id="rId9"/>
                </a:rPr>
                <a:t>www.utposter.com</a:t>
              </a:r>
              <a:endParaRPr lang="en-US" sz="2800" dirty="0" smtClean="0">
                <a:latin typeface="Arial" pitchFamily="34" charset="0"/>
                <a:cs typeface="Arial" pitchFamily="34" charset="0"/>
              </a:endParaRPr>
            </a:p>
            <a:p>
              <a:pPr indent="-457200">
                <a:buFont typeface="Arial" pitchFamily="34" charset="0"/>
                <a:buChar char="•"/>
              </a:pPr>
              <a:endParaRPr lang="en-US" sz="2800" dirty="0">
                <a:latin typeface="Arial" pitchFamily="34" charset="0"/>
                <a:cs typeface="Arial" pitchFamily="34" charset="0"/>
              </a:endParaRPr>
            </a:p>
          </p:txBody>
        </p:sp>
        <p:sp>
          <p:nvSpPr>
            <p:cNvPr id="22" name="Rectangle 21"/>
            <p:cNvSpPr/>
            <p:nvPr/>
          </p:nvSpPr>
          <p:spPr>
            <a:xfrm>
              <a:off x="15087600" y="19564092"/>
              <a:ext cx="13716000" cy="7772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TextBox 7"/>
          <p:cNvSpPr txBox="1"/>
          <p:nvPr/>
        </p:nvSpPr>
        <p:spPr>
          <a:xfrm>
            <a:off x="25603200" y="3213318"/>
            <a:ext cx="9563101" cy="1815882"/>
          </a:xfrm>
          <a:prstGeom prst="rect">
            <a:avLst/>
          </a:prstGeom>
          <a:solidFill>
            <a:srgbClr val="F3D80D"/>
          </a:solidFill>
        </p:spPr>
        <p:txBody>
          <a:bodyPr wrap="square" rtlCol="0">
            <a:spAutoFit/>
          </a:bodyPr>
          <a:lstStyle/>
          <a:p>
            <a:r>
              <a:rPr lang="en-US" sz="2800" dirty="0" smtClean="0">
                <a:latin typeface="Arial" pitchFamily="34" charset="0"/>
                <a:cs typeface="Arial" pitchFamily="34" charset="0"/>
              </a:rPr>
              <a:t>When choosing a title for your poster be clear and succinct.  Your title should tell readers what </a:t>
            </a:r>
            <a:r>
              <a:rPr lang="en-US" sz="2800" dirty="0">
                <a:latin typeface="Arial" pitchFamily="34" charset="0"/>
                <a:cs typeface="Arial" pitchFamily="34" charset="0"/>
              </a:rPr>
              <a:t>the poster/research is </a:t>
            </a:r>
            <a:r>
              <a:rPr lang="en-US" sz="2800" dirty="0" smtClean="0">
                <a:latin typeface="Arial" pitchFamily="34" charset="0"/>
                <a:cs typeface="Arial" pitchFamily="34" charset="0"/>
              </a:rPr>
              <a:t>about.  Use the font size and colour on this template, which is readable from a distance of 10 feet.</a:t>
            </a:r>
            <a:endParaRPr lang="en-US" sz="2800" dirty="0">
              <a:latin typeface="Arial" pitchFamily="34" charset="0"/>
              <a:cs typeface="Arial" pitchFamily="34" charset="0"/>
            </a:endParaRPr>
          </a:p>
        </p:txBody>
      </p:sp>
      <p:cxnSp>
        <p:nvCxnSpPr>
          <p:cNvPr id="13" name="Straight Arrow Connector 12"/>
          <p:cNvCxnSpPr/>
          <p:nvPr/>
        </p:nvCxnSpPr>
        <p:spPr>
          <a:xfrm flipH="1" flipV="1">
            <a:off x="28346400" y="2559597"/>
            <a:ext cx="457199" cy="640803"/>
          </a:xfrm>
          <a:prstGeom prst="straightConnector1">
            <a:avLst/>
          </a:prstGeom>
          <a:ln w="82550">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249915" y="21580113"/>
            <a:ext cx="8229600" cy="10187404"/>
          </a:xfrm>
          <a:prstGeom prst="rect">
            <a:avLst/>
          </a:prstGeom>
          <a:solidFill>
            <a:srgbClr val="F3D80D"/>
          </a:solidFill>
        </p:spPr>
        <p:txBody>
          <a:bodyPr wrap="square" rtlCol="0">
            <a:spAutoFit/>
          </a:bodyPr>
          <a:lstStyle/>
          <a:p>
            <a:pPr algn="ctr"/>
            <a:r>
              <a:rPr lang="en-US" sz="4000" dirty="0" smtClean="0">
                <a:latin typeface="+mj-lt"/>
                <a:cs typeface="Arial" pitchFamily="34" charset="0"/>
              </a:rPr>
              <a:t>Poster Printing Information</a:t>
            </a:r>
          </a:p>
          <a:p>
            <a:endParaRPr lang="en-US" sz="2800" dirty="0" smtClean="0">
              <a:latin typeface="Arial" pitchFamily="34" charset="0"/>
              <a:cs typeface="Arial" pitchFamily="34" charset="0"/>
            </a:endParaRPr>
          </a:p>
          <a:p>
            <a:r>
              <a:rPr lang="en-US" sz="2800" u="sng" dirty="0" smtClean="0">
                <a:latin typeface="Arial" pitchFamily="34" charset="0"/>
                <a:cs typeface="Arial" pitchFamily="34" charset="0"/>
              </a:rPr>
              <a:t>UT Poster</a:t>
            </a:r>
          </a:p>
          <a:p>
            <a:r>
              <a:rPr lang="en-US" sz="2800" dirty="0">
                <a:latin typeface="Arial" pitchFamily="34" charset="0"/>
                <a:cs typeface="Arial" pitchFamily="34" charset="0"/>
              </a:rPr>
              <a:t>339 Bloor St. West, 2nd Floor, Room 215</a:t>
            </a:r>
            <a:br>
              <a:rPr lang="en-US" sz="2800" dirty="0">
                <a:latin typeface="Arial" pitchFamily="34" charset="0"/>
                <a:cs typeface="Arial" pitchFamily="34" charset="0"/>
              </a:rPr>
            </a:br>
            <a:r>
              <a:rPr lang="en-US" sz="2800" dirty="0" smtClean="0">
                <a:latin typeface="Arial" pitchFamily="34" charset="0"/>
                <a:cs typeface="Arial" pitchFamily="34" charset="0"/>
              </a:rPr>
              <a:t>Toronto ON M5S 1W8</a:t>
            </a:r>
          </a:p>
          <a:p>
            <a:r>
              <a:rPr lang="en-US" sz="2800" dirty="0" smtClean="0">
                <a:latin typeface="Arial" pitchFamily="34" charset="0"/>
                <a:cs typeface="Arial" pitchFamily="34" charset="0"/>
                <a:hlinkClick r:id="rId10"/>
              </a:rPr>
              <a:t>order@utposter.com</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416-786-8866</a:t>
            </a:r>
          </a:p>
          <a:p>
            <a:r>
              <a:rPr lang="en-US" sz="2800" u="sng" dirty="0">
                <a:latin typeface="Arial" pitchFamily="34" charset="0"/>
                <a:cs typeface="Arial" pitchFamily="34" charset="0"/>
                <a:hlinkClick r:id="rId11"/>
              </a:rPr>
              <a:t>http://utposter.com</a:t>
            </a:r>
            <a:r>
              <a:rPr lang="en-US" sz="2800" u="sng" dirty="0" smtClean="0">
                <a:latin typeface="Arial" pitchFamily="34" charset="0"/>
                <a:cs typeface="Arial" pitchFamily="34" charset="0"/>
                <a:hlinkClick r:id="rId11"/>
              </a:rPr>
              <a:t>/</a:t>
            </a:r>
            <a:endParaRPr lang="en-US" sz="2800" u="sng" dirty="0" smtClean="0">
              <a:latin typeface="Arial" pitchFamily="34" charset="0"/>
              <a:cs typeface="Arial" pitchFamily="34" charset="0"/>
            </a:endParaRPr>
          </a:p>
          <a:p>
            <a:endParaRPr lang="en-US" sz="2800" dirty="0">
              <a:latin typeface="Arial" pitchFamily="34" charset="0"/>
              <a:cs typeface="Arial" pitchFamily="34" charset="0"/>
            </a:endParaRPr>
          </a:p>
          <a:p>
            <a:r>
              <a:rPr lang="en-US" sz="2800" u="sng" dirty="0" smtClean="0">
                <a:latin typeface="Arial" pitchFamily="34" charset="0"/>
                <a:cs typeface="Arial" pitchFamily="34" charset="0"/>
              </a:rPr>
              <a:t>Attitude Communications</a:t>
            </a:r>
          </a:p>
          <a:p>
            <a:r>
              <a:rPr lang="en-US" sz="2800" dirty="0" smtClean="0">
                <a:latin typeface="Arial" pitchFamily="34" charset="0"/>
                <a:cs typeface="Arial" pitchFamily="34" charset="0"/>
              </a:rPr>
              <a:t>Contact:  Sonny Martin</a:t>
            </a:r>
            <a:endParaRPr lang="en-US" sz="2800" dirty="0">
              <a:latin typeface="Arial" pitchFamily="34" charset="0"/>
              <a:cs typeface="Arial" pitchFamily="34" charset="0"/>
            </a:endParaRPr>
          </a:p>
          <a:p>
            <a:r>
              <a:rPr lang="en-US" sz="2800" dirty="0">
                <a:latin typeface="Arial" pitchFamily="34" charset="0"/>
                <a:cs typeface="Arial" pitchFamily="34" charset="0"/>
              </a:rPr>
              <a:t>144 Martin Ross Avenue</a:t>
            </a:r>
          </a:p>
          <a:p>
            <a:r>
              <a:rPr lang="en-US" sz="2800" dirty="0" smtClean="0">
                <a:latin typeface="Arial" pitchFamily="34" charset="0"/>
                <a:cs typeface="Arial" pitchFamily="34" charset="0"/>
              </a:rPr>
              <a:t>Toronto </a:t>
            </a:r>
            <a:r>
              <a:rPr lang="en-US" sz="2800" dirty="0">
                <a:latin typeface="Arial" pitchFamily="34" charset="0"/>
                <a:cs typeface="Arial" pitchFamily="34" charset="0"/>
              </a:rPr>
              <a:t>ON M3J </a:t>
            </a:r>
            <a:r>
              <a:rPr lang="en-US" sz="2800" dirty="0" smtClean="0">
                <a:latin typeface="Arial" pitchFamily="34" charset="0"/>
                <a:cs typeface="Arial" pitchFamily="34" charset="0"/>
              </a:rPr>
              <a:t>2L4</a:t>
            </a:r>
          </a:p>
          <a:p>
            <a:r>
              <a:rPr lang="en-US" sz="2800" dirty="0" smtClean="0">
                <a:latin typeface="Arial" pitchFamily="34" charset="0"/>
                <a:cs typeface="Arial" pitchFamily="34" charset="0"/>
                <a:hlinkClick r:id="rId12"/>
              </a:rPr>
              <a:t>sonny@attitudecommunications.com</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416-601-1212</a:t>
            </a:r>
            <a:endParaRPr lang="en-US" sz="2800" dirty="0">
              <a:latin typeface="Arial" pitchFamily="34" charset="0"/>
              <a:cs typeface="Arial" pitchFamily="34" charset="0"/>
            </a:endParaRPr>
          </a:p>
          <a:p>
            <a:r>
              <a:rPr lang="en-US" sz="2800" dirty="0" smtClean="0">
                <a:latin typeface="Arial" pitchFamily="34" charset="0"/>
                <a:cs typeface="Arial" pitchFamily="34" charset="0"/>
              </a:rPr>
              <a:t>416-807-4725 (direct line)</a:t>
            </a:r>
            <a:endParaRPr lang="en-US" sz="2800" dirty="0">
              <a:latin typeface="Arial" pitchFamily="34" charset="0"/>
              <a:cs typeface="Arial" pitchFamily="34" charset="0"/>
            </a:endParaRP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a:p>
            <a:r>
              <a:rPr lang="en-US" sz="2800" dirty="0">
                <a:latin typeface="Arial" pitchFamily="34" charset="0"/>
                <a:cs typeface="Arial" pitchFamily="34" charset="0"/>
              </a:rPr>
              <a:t>You will need </a:t>
            </a:r>
            <a:r>
              <a:rPr lang="en-US" sz="2800" dirty="0" smtClean="0">
                <a:latin typeface="Arial" pitchFamily="34" charset="0"/>
                <a:cs typeface="Arial" pitchFamily="34" charset="0"/>
              </a:rPr>
              <a:t>to:</a:t>
            </a:r>
          </a:p>
          <a:p>
            <a:pPr marL="457200" indent="-457200">
              <a:buFont typeface="Arial" pitchFamily="34" charset="0"/>
              <a:buChar char="•"/>
            </a:pPr>
            <a:r>
              <a:rPr lang="en-US" sz="2800" dirty="0" smtClean="0">
                <a:latin typeface="Arial" pitchFamily="34" charset="0"/>
                <a:cs typeface="Arial" pitchFamily="34" charset="0"/>
              </a:rPr>
              <a:t>contact </a:t>
            </a:r>
            <a:r>
              <a:rPr lang="en-US" sz="2800" dirty="0">
                <a:latin typeface="Arial" pitchFamily="34" charset="0"/>
                <a:cs typeface="Arial" pitchFamily="34" charset="0"/>
              </a:rPr>
              <a:t>them to determine the </a:t>
            </a:r>
            <a:r>
              <a:rPr lang="en-US" sz="2800" dirty="0" smtClean="0">
                <a:latin typeface="Arial" pitchFamily="34" charset="0"/>
                <a:cs typeface="Arial" pitchFamily="34" charset="0"/>
              </a:rPr>
              <a:t>price</a:t>
            </a:r>
          </a:p>
          <a:p>
            <a:pPr marL="457200" indent="-457200">
              <a:buFont typeface="Arial" pitchFamily="34" charset="0"/>
              <a:buChar char="•"/>
            </a:pPr>
            <a:r>
              <a:rPr lang="en-US" sz="2800" dirty="0" smtClean="0">
                <a:latin typeface="Arial" pitchFamily="34" charset="0"/>
                <a:cs typeface="Arial" pitchFamily="34" charset="0"/>
              </a:rPr>
              <a:t>make </a:t>
            </a:r>
            <a:r>
              <a:rPr lang="en-US" sz="2800" dirty="0">
                <a:latin typeface="Arial" pitchFamily="34" charset="0"/>
                <a:cs typeface="Arial" pitchFamily="34" charset="0"/>
              </a:rPr>
              <a:t>arrangements to pick up the printed </a:t>
            </a:r>
            <a:r>
              <a:rPr lang="en-US" sz="2800" dirty="0" smtClean="0">
                <a:latin typeface="Arial" pitchFamily="34" charset="0"/>
                <a:cs typeface="Arial" pitchFamily="34" charset="0"/>
              </a:rPr>
              <a:t>materials</a:t>
            </a:r>
            <a:r>
              <a:rPr lang="en-US" sz="2800" dirty="0">
                <a:latin typeface="Arial" pitchFamily="34" charset="0"/>
                <a:cs typeface="Arial" pitchFamily="34" charset="0"/>
              </a:rPr>
              <a:t> </a:t>
            </a:r>
          </a:p>
          <a:p>
            <a:endParaRPr lang="en-US" sz="2800" dirty="0">
              <a:latin typeface="Arial" pitchFamily="34" charset="0"/>
              <a:cs typeface="Arial" pitchFamily="34" charset="0"/>
            </a:endParaRPr>
          </a:p>
        </p:txBody>
      </p:sp>
    </p:spTree>
    <p:extLst>
      <p:ext uri="{BB962C8B-B14F-4D97-AF65-F5344CB8AC3E}">
        <p14:creationId xmlns:p14="http://schemas.microsoft.com/office/powerpoint/2010/main" val="39348841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51&quot;&gt;&lt;object type=&quot;3&quot; unique_id=&quot;10052&quot;&gt;&lt;property id=&quot;20148&quot; value=&quot;5&quot;/&gt;&lt;property id=&quot;20300&quot; value=&quot;Slide 1&quot;/&gt;&lt;property id=&quot;20307&quot; value=&quot;256&quot;/&gt;&lt;/object&gt;&lt;/object&gt;&lt;object type=&quot;8&quot; unique_id=&quot;10055&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BD42135D1FE44FA868F39CA459ED2C" ma:contentTypeVersion="0" ma:contentTypeDescription="Create a new document." ma:contentTypeScope="" ma:versionID="a9e57b20a44edc713930a8ce232a47f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876B16-E6E8-4E1A-AE03-4BB36BCA3E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9C7AD1A-5B68-4EAD-B0A6-2D0FFDEFFF9E}">
  <ds:schemaRefs>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B113F728-4CB0-441A-9217-79C85C36FA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5149</TotalTime>
  <Words>851</Words>
  <Application>Microsoft Office PowerPoint</Application>
  <PresentationFormat>Custom</PresentationFormat>
  <Paragraphs>60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Demi</dc:creator>
  <cp:lastModifiedBy>Heidi Mitchell</cp:lastModifiedBy>
  <cp:revision>84</cp:revision>
  <dcterms:created xsi:type="dcterms:W3CDTF">2015-03-03T17:05:20Z</dcterms:created>
  <dcterms:modified xsi:type="dcterms:W3CDTF">2018-04-30T15:04:11Z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0x01010093BD42135D1FE44FA868F39CA459ED2C</vt:lpwstr>
  </property>
</Properties>
</file>